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68" r:id="rId2"/>
    <p:sldId id="346" r:id="rId3"/>
    <p:sldId id="439" r:id="rId4"/>
    <p:sldId id="438" r:id="rId5"/>
    <p:sldId id="440" r:id="rId6"/>
    <p:sldId id="441" r:id="rId7"/>
    <p:sldId id="442" r:id="rId8"/>
    <p:sldId id="444" r:id="rId9"/>
    <p:sldId id="443" r:id="rId10"/>
    <p:sldId id="445" r:id="rId11"/>
    <p:sldId id="446" r:id="rId12"/>
    <p:sldId id="447" r:id="rId13"/>
    <p:sldId id="448" r:id="rId14"/>
    <p:sldId id="43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63F"/>
    <a:srgbClr val="00548F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5897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FD88-CCD0-4319-89E2-523E01906B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FC476-3973-417E-B5FF-476671FC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4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157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66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478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83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30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6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90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83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88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88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26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1DDBF-ED38-45CC-BE94-A34CD1D2853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98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2" y="4560743"/>
            <a:ext cx="6400800" cy="1230457"/>
          </a:xfrm>
        </p:spPr>
        <p:txBody>
          <a:bodyPr anchor="t">
            <a:norm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  <a:latin typeface="Minion Pro" panose="020405030503060902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6">
            <a:extLst>
              <a:ext uri="{FF2B5EF4-FFF2-40B4-BE49-F238E27FC236}">
                <a16:creationId xmlns:a16="http://schemas.microsoft.com/office/drawing/2014/main" id="{48DE5FB3-6164-4182-A3CE-66F80603A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24" y="6309255"/>
            <a:ext cx="2303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BFA7F-9D1F-4FCF-8F7C-118109287B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13" y="233363"/>
            <a:ext cx="7424738" cy="41855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079A8AC-0943-4114-A141-EE55904F3B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533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4400" b="1" dirty="0">
              <a:solidFill>
                <a:srgbClr val="00548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32AD97-24E9-478D-9468-0CB71FD976B1}"/>
              </a:ext>
            </a:extLst>
          </p:cNvPr>
          <p:cNvSpPr>
            <a:spLocks noChangeAspect="1"/>
          </p:cNvSpPr>
          <p:nvPr userDrawn="1"/>
        </p:nvSpPr>
        <p:spPr>
          <a:xfrm>
            <a:off x="447675" y="5824538"/>
            <a:ext cx="11290300" cy="830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ActionCOACH_LOGO2019_W.png">
            <a:extLst>
              <a:ext uri="{FF2B5EF4-FFF2-40B4-BE49-F238E27FC236}">
                <a16:creationId xmlns:a16="http://schemas.microsoft.com/office/drawing/2014/main" id="{7CECCA8C-BAB1-41C7-BB5C-71CBD6797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6002338"/>
            <a:ext cx="2400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64BD7-DD2A-491D-918C-98FB7B03D6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938" y="6180138"/>
            <a:ext cx="209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69B3E7"/>
                </a:solidFill>
                <a:latin typeface="Futura PT Book" panose="020B0502020204020303" pitchFamily="34" charset="0"/>
              </a:rPr>
              <a:t>actioncoach.com</a:t>
            </a:r>
          </a:p>
        </p:txBody>
      </p:sp>
    </p:spTree>
    <p:extLst>
      <p:ext uri="{BB962C8B-B14F-4D97-AF65-F5344CB8AC3E}">
        <p14:creationId xmlns:p14="http://schemas.microsoft.com/office/powerpoint/2010/main" val="218481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36" y="1327718"/>
            <a:ext cx="8534400" cy="3615267"/>
          </a:xfrm>
        </p:spPr>
        <p:txBody>
          <a:bodyPr anchor="ctr"/>
          <a:lstStyle>
            <a:lvl1pPr>
              <a:defRPr>
                <a:solidFill>
                  <a:srgbClr val="CD163F"/>
                </a:solidFill>
              </a:defRPr>
            </a:lvl1pPr>
            <a:lvl2pPr marL="742950" indent="-285750">
              <a:buClr>
                <a:srgbClr val="75787B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Clr>
                <a:srgbClr val="75787B"/>
              </a:buClr>
              <a:buFont typeface="Wingdings" panose="05000000000000000000" pitchFamily="2" charset="2"/>
              <a:buChar char="§"/>
              <a:defRPr/>
            </a:lvl3pPr>
            <a:lvl4pPr marL="1543050" indent="-171450">
              <a:buClr>
                <a:srgbClr val="75787B"/>
              </a:buClr>
              <a:buFont typeface="Wingdings" panose="05000000000000000000" pitchFamily="2" charset="2"/>
              <a:buChar char="§"/>
              <a:defRPr/>
            </a:lvl4pPr>
            <a:lvl5pPr marL="2000250" indent="-171450">
              <a:buClr>
                <a:srgbClr val="75787B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DD2A16-48C5-4C65-ADE5-32177FC06506}"/>
              </a:ext>
            </a:extLst>
          </p:cNvPr>
          <p:cNvGrpSpPr/>
          <p:nvPr userDrawn="1"/>
        </p:nvGrpSpPr>
        <p:grpSpPr>
          <a:xfrm>
            <a:off x="9172836" y="4095751"/>
            <a:ext cx="3038215" cy="2838449"/>
            <a:chOff x="6108169" y="-77741"/>
            <a:chExt cx="5950084" cy="642235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C9D1EB-E8EC-4F74-9AE5-10E2420A2AF9}"/>
                </a:ext>
              </a:extLst>
            </p:cNvPr>
            <p:cNvCxnSpPr/>
            <p:nvPr userDrawn="1"/>
          </p:nvCxnSpPr>
          <p:spPr>
            <a:xfrm flipH="1">
              <a:off x="8228013" y="-77741"/>
              <a:ext cx="3810000" cy="3810001"/>
            </a:xfrm>
            <a:prstGeom prst="line">
              <a:avLst/>
            </a:prstGeom>
            <a:ln w="12700">
              <a:solidFill>
                <a:srgbClr val="CD16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53CFE7-B6AB-4BBC-9DA2-3E3471B329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108169" y="461045"/>
              <a:ext cx="5950084" cy="5883565"/>
            </a:xfrm>
            <a:prstGeom prst="line">
              <a:avLst/>
            </a:prstGeom>
            <a:ln w="12700">
              <a:solidFill>
                <a:srgbClr val="CD16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FC8687-4998-4212-A604-3FE01790C99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335839" y="242407"/>
              <a:ext cx="4702173" cy="4621309"/>
            </a:xfrm>
            <a:prstGeom prst="line">
              <a:avLst/>
            </a:prstGeom>
            <a:ln w="31750">
              <a:solidFill>
                <a:srgbClr val="00548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0F3353-C3CA-4806-BB73-30A7A5B624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845425" y="719663"/>
              <a:ext cx="4175519" cy="4233339"/>
            </a:xfrm>
            <a:prstGeom prst="line">
              <a:avLst/>
            </a:prstGeom>
            <a:ln w="31750">
              <a:solidFill>
                <a:srgbClr val="00548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3093519-AE1D-4BF7-A83A-BD0DB8695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4222" y="6212926"/>
            <a:ext cx="1827995" cy="54294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1F93056-16F3-4AF8-9FB4-882625C69F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9995693" y="6339946"/>
            <a:ext cx="20796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0CAF38D-4542-4626-A8D0-533CD3838186}"/>
              </a:ext>
            </a:extLst>
          </p:cNvPr>
          <p:cNvSpPr/>
          <p:nvPr userDrawn="1"/>
        </p:nvSpPr>
        <p:spPr>
          <a:xfrm>
            <a:off x="0" y="0"/>
            <a:ext cx="12192000" cy="976411"/>
          </a:xfrm>
          <a:prstGeom prst="rect">
            <a:avLst/>
          </a:prstGeom>
          <a:solidFill>
            <a:srgbClr val="0054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488A63-609C-4D76-B2B9-54CA8006608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29943" y="5994399"/>
            <a:ext cx="2350013" cy="697993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8F17C7F-06A1-4BD4-A487-C5FA79E56B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24" y="6309255"/>
            <a:ext cx="2303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?title=Richard_Brans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yquote.com/authors/bob-hope-quot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yquote.com/authors/adam-cohen-quot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2DD87F-A60F-4787-AD6F-3E456E352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5645" y="3843867"/>
            <a:ext cx="6400800" cy="1947333"/>
          </a:xfrm>
        </p:spPr>
        <p:txBody>
          <a:bodyPr>
            <a:norm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  <a:latin typeface="Minion Pro" panose="020405030503060902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400" dirty="0"/>
              <a:t>BEATING CORONAVIRUS 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Mark Van Rol</a:t>
            </a:r>
          </a:p>
          <a:p>
            <a:pPr>
              <a:lnSpc>
                <a:spcPct val="90000"/>
              </a:lnSpc>
            </a:pPr>
            <a:r>
              <a:rPr lang="en-US" sz="3400" dirty="0" err="1"/>
              <a:t>ActionCOACH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77123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442452" y="2016331"/>
            <a:ext cx="10145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48F"/>
                </a:solidFill>
              </a:rPr>
              <a:t>Businesses are already implementing “no visitor” policies.</a:t>
            </a:r>
          </a:p>
          <a:p>
            <a:endParaRPr lang="en-US" sz="2400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You need to add Delivery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Or Online/Phone Delivery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Staffing Changes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People won't come to you, you will go to them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Packaging and Accounts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Communication with Customers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79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9 … Online or Deliveries …</a:t>
            </a:r>
          </a:p>
        </p:txBody>
      </p:sp>
    </p:spTree>
    <p:extLst>
      <p:ext uri="{BB962C8B-B14F-4D97-AF65-F5344CB8AC3E}">
        <p14:creationId xmlns:p14="http://schemas.microsoft.com/office/powerpoint/2010/main" val="12833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500277" y="2086283"/>
            <a:ext cx="101459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548F"/>
                </a:solidFill>
              </a:rPr>
              <a:t>“For a business not to advertise is like winking at a girl in the dark. You know what you are doing but no one else does.” - Stuart H. Britt</a:t>
            </a:r>
          </a:p>
          <a:p>
            <a:endParaRPr lang="en-US" sz="2000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You Have to Keep Marketing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Increase not Decrease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Negotiate Rates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Create New Offers/Rates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Know Your Numbers, </a:t>
            </a:r>
            <a:r>
              <a:rPr lang="en-US" sz="2800" dirty="0" err="1">
                <a:solidFill>
                  <a:srgbClr val="00548F"/>
                </a:solidFill>
              </a:rPr>
              <a:t>e.g</a:t>
            </a:r>
            <a:r>
              <a:rPr lang="en-US" sz="2800" dirty="0">
                <a:solidFill>
                  <a:srgbClr val="00548F"/>
                </a:solidFill>
              </a:rPr>
              <a:t> leads, conversion rate, etc.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Get Cash Up Front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79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10 … Market and Sell …</a:t>
            </a:r>
          </a:p>
        </p:txBody>
      </p:sp>
    </p:spTree>
    <p:extLst>
      <p:ext uri="{BB962C8B-B14F-4D97-AF65-F5344CB8AC3E}">
        <p14:creationId xmlns:p14="http://schemas.microsoft.com/office/powerpoint/2010/main" val="18893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500277" y="2086283"/>
            <a:ext cx="1014595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548F"/>
                </a:solidFill>
              </a:rPr>
              <a:t>“Every contact we have with a customer influences whether or not they’ll come back. We have to be great every time or we’ll lose them.” – Kevin </a:t>
            </a:r>
            <a:r>
              <a:rPr lang="en-US" sz="2200" dirty="0" err="1">
                <a:solidFill>
                  <a:srgbClr val="00548F"/>
                </a:solidFill>
              </a:rPr>
              <a:t>Stirtz</a:t>
            </a:r>
            <a:endParaRPr lang="en-US" sz="2200" dirty="0">
              <a:solidFill>
                <a:srgbClr val="00548F"/>
              </a:solidFill>
            </a:endParaRPr>
          </a:p>
          <a:p>
            <a:endParaRPr lang="en-US" sz="2800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Existing Customers are Best Customers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Create Deals just for them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Bulk Buys, Cash Up Front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Keep at All Costs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Communication is Vital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80/20 Rule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79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11 … Repeat Business …</a:t>
            </a:r>
          </a:p>
        </p:txBody>
      </p:sp>
    </p:spTree>
    <p:extLst>
      <p:ext uri="{BB962C8B-B14F-4D97-AF65-F5344CB8AC3E}">
        <p14:creationId xmlns:p14="http://schemas.microsoft.com/office/powerpoint/2010/main" val="3219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500277" y="2086283"/>
            <a:ext cx="10145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548F"/>
                </a:solidFill>
              </a:rPr>
              <a:t>“</a:t>
            </a:r>
            <a:r>
              <a:rPr lang="en-US" sz="2200" i="1" dirty="0">
                <a:solidFill>
                  <a:srgbClr val="00548F"/>
                </a:solidFill>
              </a:rPr>
              <a:t>The key is to set realistic customer expectations, and then not to just meet them, but to exceed them — preferably in unexpected and helpful ways.” – </a:t>
            </a:r>
            <a:r>
              <a:rPr lang="en-US" sz="2200" i="1" dirty="0">
                <a:solidFill>
                  <a:srgbClr val="00548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Richard Branson</a:t>
            </a:r>
            <a:endParaRPr lang="en-US" sz="2200" i="1" dirty="0">
              <a:solidFill>
                <a:srgbClr val="00548F"/>
              </a:solidFill>
            </a:endParaRPr>
          </a:p>
          <a:p>
            <a:endParaRPr lang="en-US" sz="2200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Over Deliver on Customer Service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CLEAN and Don’t Touch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Provide Sanitizer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Put People First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Be Nice, be Giving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Don’t buy too much toilet paper (be considerate)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1064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12 … Common Sense &amp; Compassion …</a:t>
            </a:r>
          </a:p>
        </p:txBody>
      </p:sp>
    </p:spTree>
    <p:extLst>
      <p:ext uri="{BB962C8B-B14F-4D97-AF65-F5344CB8AC3E}">
        <p14:creationId xmlns:p14="http://schemas.microsoft.com/office/powerpoint/2010/main" val="22394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8786" y="1877902"/>
            <a:ext cx="105314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srgbClr val="00548F"/>
                </a:solidFill>
                <a:ea typeface="Trebuchet MS" charset="0"/>
                <a:cs typeface="Trebuchet MS" charset="0"/>
              </a:rPr>
              <a:t>Book in a time with me this week to work on your 90 day plan…</a:t>
            </a:r>
          </a:p>
          <a:p>
            <a:pPr marL="857250" indent="-8572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srgbClr val="00548F"/>
                </a:solidFill>
                <a:ea typeface="Trebuchet MS" charset="0"/>
                <a:cs typeface="Trebuchet MS" charset="0"/>
              </a:rPr>
              <a:t>List 5 Ideas You Need to Take </a:t>
            </a:r>
            <a:r>
              <a:rPr lang="en-US" sz="3600" b="1" i="1" dirty="0">
                <a:solidFill>
                  <a:srgbClr val="CD163F"/>
                </a:solidFill>
                <a:ea typeface="Trebuchet MS" charset="0"/>
                <a:cs typeface="Trebuchet MS" charset="0"/>
              </a:rPr>
              <a:t>ACTION</a:t>
            </a:r>
            <a:r>
              <a:rPr lang="en-US" sz="3600" b="1" dirty="0">
                <a:solidFill>
                  <a:srgbClr val="00548F"/>
                </a:solidFill>
                <a:ea typeface="Trebuchet MS" charset="0"/>
                <a:cs typeface="Trebuchet MS" charset="0"/>
              </a:rPr>
              <a:t> on today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EACD8-92C3-4232-85EF-A36AEBB9746A}"/>
              </a:ext>
            </a:extLst>
          </p:cNvPr>
          <p:cNvSpPr txBox="1"/>
          <p:nvPr/>
        </p:nvSpPr>
        <p:spPr>
          <a:xfrm>
            <a:off x="219075" y="149509"/>
            <a:ext cx="994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To Finish Up …</a:t>
            </a:r>
          </a:p>
        </p:txBody>
      </p:sp>
    </p:spTree>
    <p:extLst>
      <p:ext uri="{BB962C8B-B14F-4D97-AF65-F5344CB8AC3E}">
        <p14:creationId xmlns:p14="http://schemas.microsoft.com/office/powerpoint/2010/main" val="17331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500277" y="2086283"/>
            <a:ext cx="10145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tabLst>
                <a:tab pos="1543050" algn="l"/>
                <a:tab pos="2057400" algn="l"/>
              </a:tabLst>
            </a:pPr>
            <a:r>
              <a:rPr lang="en-US" sz="2000" dirty="0">
                <a:solidFill>
                  <a:srgbClr val="00548F"/>
                </a:solidFill>
              </a:rPr>
              <a:t>“When it comes to crisis communications, if you always focus on building a relationship with your customers, fans and followers, you will always find yourself communicating in the right direction.” – Melissa Agnes</a:t>
            </a:r>
          </a:p>
          <a:p>
            <a:pPr>
              <a:buClr>
                <a:srgbClr val="FFC000"/>
              </a:buClr>
              <a:tabLst>
                <a:tab pos="1543050" algn="l"/>
                <a:tab pos="2057400" algn="l"/>
              </a:tabLst>
            </a:pPr>
            <a:endParaRPr lang="en-US" sz="2800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Your Team 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Your Customers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Your Networks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Your Suppliers and Stakeholders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Your Community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79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1 … Communicate …</a:t>
            </a:r>
          </a:p>
        </p:txBody>
      </p:sp>
    </p:spTree>
    <p:extLst>
      <p:ext uri="{BB962C8B-B14F-4D97-AF65-F5344CB8AC3E}">
        <p14:creationId xmlns:p14="http://schemas.microsoft.com/office/powerpoint/2010/main" val="7730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500277" y="2086283"/>
            <a:ext cx="10145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tabLst>
                <a:tab pos="1543050" algn="l"/>
                <a:tab pos="2057400" algn="l"/>
              </a:tabLst>
            </a:pPr>
            <a:r>
              <a:rPr lang="en-US" sz="2000" dirty="0">
                <a:solidFill>
                  <a:srgbClr val="00548F"/>
                </a:solidFill>
              </a:rPr>
              <a:t>“The Chinese use two brush strokes to write the word 'crisis.' One brush stroke stands for danger; the other for opportunity. In a crisis, be aware of the danger - but recognize the opportunity.” ― </a:t>
            </a:r>
            <a:r>
              <a:rPr lang="en-US" sz="2000" b="1" dirty="0">
                <a:solidFill>
                  <a:srgbClr val="00548F"/>
                </a:solidFill>
              </a:rPr>
              <a:t>John F. Kennedy</a:t>
            </a:r>
          </a:p>
          <a:p>
            <a:pPr>
              <a:buClr>
                <a:srgbClr val="FFC000"/>
              </a:buClr>
              <a:tabLst>
                <a:tab pos="1543050" algn="l"/>
                <a:tab pos="2057400" algn="l"/>
              </a:tabLst>
            </a:pPr>
            <a:endParaRPr lang="en-US" sz="2800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Panic and Worry Never Helps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Look for Small Wins Every Hour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How can I sell toilet paper …?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Sometimes Less News is Better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Lead Your People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79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2 … Be Positive …</a:t>
            </a:r>
          </a:p>
        </p:txBody>
      </p:sp>
    </p:spTree>
    <p:extLst>
      <p:ext uri="{BB962C8B-B14F-4D97-AF65-F5344CB8AC3E}">
        <p14:creationId xmlns:p14="http://schemas.microsoft.com/office/powerpoint/2010/main" val="27180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500277" y="2086283"/>
            <a:ext cx="103864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tabLst>
                <a:tab pos="1543050" algn="l"/>
                <a:tab pos="2057400" algn="l"/>
              </a:tabLst>
            </a:pPr>
            <a:r>
              <a:rPr lang="en-US" sz="2000" dirty="0">
                <a:solidFill>
                  <a:srgbClr val="00548F"/>
                </a:solidFill>
              </a:rPr>
              <a:t>“Spring passes and one remembers one's innocence.   Summer passes and one remembers one's exuberance.   Autumn passes and one remembers one's reverence. Winter passes and one remembers one's perseverance.”   ― </a:t>
            </a:r>
            <a:r>
              <a:rPr lang="en-US" sz="2000" b="1" dirty="0">
                <a:solidFill>
                  <a:srgbClr val="00548F"/>
                </a:solidFill>
              </a:rPr>
              <a:t>Yoko Ono</a:t>
            </a:r>
          </a:p>
          <a:p>
            <a:pPr>
              <a:buClr>
                <a:srgbClr val="FFC000"/>
              </a:buClr>
              <a:tabLst>
                <a:tab pos="1543050" algn="l"/>
                <a:tab pos="2057400" algn="l"/>
              </a:tabLst>
            </a:pPr>
            <a:endParaRPr lang="en-US" sz="2800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Summer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Autumn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Winter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Spring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7 – 10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79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3 … Know the Cycles …</a:t>
            </a:r>
          </a:p>
        </p:txBody>
      </p:sp>
    </p:spTree>
    <p:extLst>
      <p:ext uri="{BB962C8B-B14F-4D97-AF65-F5344CB8AC3E}">
        <p14:creationId xmlns:p14="http://schemas.microsoft.com/office/powerpoint/2010/main" val="2196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500277" y="2086283"/>
            <a:ext cx="10145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tabLst>
                <a:tab pos="1543050" algn="l"/>
                <a:tab pos="2057400" algn="l"/>
              </a:tabLst>
            </a:pPr>
            <a:r>
              <a:rPr lang="en-US" sz="3200" dirty="0">
                <a:solidFill>
                  <a:srgbClr val="00548F"/>
                </a:solidFill>
              </a:rPr>
              <a:t>“The only constant in life is change.”   ― </a:t>
            </a:r>
            <a:r>
              <a:rPr lang="en-US" sz="3200" b="1" dirty="0">
                <a:solidFill>
                  <a:srgbClr val="00548F"/>
                </a:solidFill>
              </a:rPr>
              <a:t>Heraclitus</a:t>
            </a:r>
          </a:p>
          <a:p>
            <a:pPr>
              <a:buClr>
                <a:srgbClr val="FFC000"/>
              </a:buClr>
              <a:tabLst>
                <a:tab pos="1543050" algn="l"/>
                <a:tab pos="2057400" algn="l"/>
              </a:tabLst>
            </a:pPr>
            <a:endParaRPr lang="en-US" sz="2800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Get Ahead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Lead the Change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(D x V) + F &gt; R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Products, Services, Pricing, Delivery, Staffing  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Even the Whole Business 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Break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79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4 … Change …</a:t>
            </a:r>
          </a:p>
        </p:txBody>
      </p:sp>
    </p:spTree>
    <p:extLst>
      <p:ext uri="{BB962C8B-B14F-4D97-AF65-F5344CB8AC3E}">
        <p14:creationId xmlns:p14="http://schemas.microsoft.com/office/powerpoint/2010/main" val="2232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500277" y="2086283"/>
            <a:ext cx="10145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tabLst>
                <a:tab pos="1543050" algn="l"/>
                <a:tab pos="2057400" algn="l"/>
              </a:tabLst>
            </a:pPr>
            <a:r>
              <a:rPr lang="en-US" sz="2400" dirty="0">
                <a:solidFill>
                  <a:srgbClr val="00548F"/>
                </a:solidFill>
              </a:rPr>
              <a:t>”Cost-cutting has to be the top priority in the crisis. The key is to lower costs intelligently and flexibly, thus minimizing negative long-term repercussions.” - Hermann Simon</a:t>
            </a:r>
          </a:p>
          <a:p>
            <a:pPr>
              <a:buClr>
                <a:srgbClr val="FFC000"/>
              </a:buClr>
              <a:tabLst>
                <a:tab pos="1543050" algn="l"/>
                <a:tab pos="2057400" algn="l"/>
              </a:tabLst>
            </a:pPr>
            <a:endParaRPr lang="en-US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Cash is King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Stop Spending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Where can you reduce outlays?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Re-negotiate NOW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Slow things down or Postpone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Keep Marketing and Selling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79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5 … Cut Back …</a:t>
            </a:r>
          </a:p>
        </p:txBody>
      </p:sp>
    </p:spTree>
    <p:extLst>
      <p:ext uri="{BB962C8B-B14F-4D97-AF65-F5344CB8AC3E}">
        <p14:creationId xmlns:p14="http://schemas.microsoft.com/office/powerpoint/2010/main" val="4415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500277" y="2086283"/>
            <a:ext cx="1014595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48F"/>
                </a:solidFill>
              </a:rPr>
              <a:t>“A bank is a place that will lend you money if you can prove that you don't need it.” - </a:t>
            </a:r>
            <a:r>
              <a:rPr lang="en-US" sz="2400" b="1" dirty="0">
                <a:solidFill>
                  <a:srgbClr val="00548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Bob Hope</a:t>
            </a:r>
            <a:endParaRPr lang="en-US" sz="2400" b="1" dirty="0">
              <a:solidFill>
                <a:srgbClr val="00548F"/>
              </a:solidFill>
            </a:endParaRPr>
          </a:p>
          <a:p>
            <a:endParaRPr lang="en-US" b="1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Get it NOW while they are still lending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Credit Lines and Credit Cards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Yes Personal as Well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Re-finance if you have to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Find the Lowest Rates ASAP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79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6 … Extend Credit …</a:t>
            </a:r>
          </a:p>
        </p:txBody>
      </p:sp>
    </p:spTree>
    <p:extLst>
      <p:ext uri="{BB962C8B-B14F-4D97-AF65-F5344CB8AC3E}">
        <p14:creationId xmlns:p14="http://schemas.microsoft.com/office/powerpoint/2010/main" val="17205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500277" y="2086283"/>
            <a:ext cx="10145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548F"/>
                </a:solidFill>
              </a:rPr>
              <a:t>“One way to reduce the need for layoffs would be to cut back on hours, spreading the available work among more employees.” - </a:t>
            </a:r>
            <a:r>
              <a:rPr lang="en-US" sz="2000" b="1" dirty="0">
                <a:solidFill>
                  <a:srgbClr val="00548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Adam Cohen</a:t>
            </a:r>
            <a:endParaRPr lang="en-US" sz="2000" b="1" dirty="0">
              <a:solidFill>
                <a:srgbClr val="00548F"/>
              </a:solidFill>
            </a:endParaRPr>
          </a:p>
          <a:p>
            <a:endParaRPr lang="en-US" b="1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Take holidays if possible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All at 1 time or by attrition 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Sometimes you just have to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Pay cuts are an option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Suspend bonus </a:t>
            </a:r>
            <a:r>
              <a:rPr lang="en-US" sz="2800" dirty="0" err="1">
                <a:solidFill>
                  <a:srgbClr val="00548F"/>
                </a:solidFill>
              </a:rPr>
              <a:t>programmes</a:t>
            </a:r>
            <a:endParaRPr lang="en-US" sz="2800" dirty="0">
              <a:solidFill>
                <a:srgbClr val="00548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79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7 … Staffing Cuts/Changes …</a:t>
            </a:r>
          </a:p>
        </p:txBody>
      </p:sp>
    </p:spTree>
    <p:extLst>
      <p:ext uri="{BB962C8B-B14F-4D97-AF65-F5344CB8AC3E}">
        <p14:creationId xmlns:p14="http://schemas.microsoft.com/office/powerpoint/2010/main" val="31425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E76018-D043-4832-8D19-D2D649118FA5}"/>
              </a:ext>
            </a:extLst>
          </p:cNvPr>
          <p:cNvSpPr txBox="1"/>
          <p:nvPr/>
        </p:nvSpPr>
        <p:spPr>
          <a:xfrm>
            <a:off x="219075" y="149509"/>
            <a:ext cx="97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utura PT Book" panose="020B0502020204020303" pitchFamily="34" charset="0"/>
              </a:rPr>
              <a:t>12 Steps you need to take NOW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E0D2A-F69F-46BF-BC41-720C0F5AC8C7}"/>
              </a:ext>
            </a:extLst>
          </p:cNvPr>
          <p:cNvSpPr txBox="1"/>
          <p:nvPr/>
        </p:nvSpPr>
        <p:spPr>
          <a:xfrm>
            <a:off x="500277" y="2086283"/>
            <a:ext cx="101459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548F"/>
                </a:solidFill>
              </a:rPr>
              <a:t>“The option to work from home when needed, or to try a different lifestyle without having to change jobs, is a win for everyone.” -  Scott </a:t>
            </a:r>
            <a:r>
              <a:rPr lang="en-US" sz="2200" dirty="0" err="1">
                <a:solidFill>
                  <a:srgbClr val="00548F"/>
                </a:solidFill>
              </a:rPr>
              <a:t>Berkun</a:t>
            </a:r>
            <a:endParaRPr lang="en-US" sz="2200" dirty="0">
              <a:solidFill>
                <a:srgbClr val="00548F"/>
              </a:solidFill>
            </a:endParaRPr>
          </a:p>
          <a:p>
            <a:endParaRPr lang="en-US" sz="2400" dirty="0">
              <a:solidFill>
                <a:srgbClr val="00548F"/>
              </a:solidFill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Technology needed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Meetings and Reporting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Customer Service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Banking and Mail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Communication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1543050" algn="l"/>
                <a:tab pos="2057400" algn="l"/>
              </a:tabLst>
            </a:pPr>
            <a:r>
              <a:rPr lang="en-US" sz="2800" dirty="0">
                <a:solidFill>
                  <a:srgbClr val="00548F"/>
                </a:solidFill>
              </a:rPr>
              <a:t>It may be weeks or months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16EBA-2FA2-4C60-85DF-8061632004A1}"/>
              </a:ext>
            </a:extLst>
          </p:cNvPr>
          <p:cNvSpPr txBox="1"/>
          <p:nvPr/>
        </p:nvSpPr>
        <p:spPr>
          <a:xfrm>
            <a:off x="442452" y="1144475"/>
            <a:ext cx="79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8 … Plan Work from Home …</a:t>
            </a:r>
          </a:p>
        </p:txBody>
      </p:sp>
    </p:spTree>
    <p:extLst>
      <p:ext uri="{BB962C8B-B14F-4D97-AF65-F5344CB8AC3E}">
        <p14:creationId xmlns:p14="http://schemas.microsoft.com/office/powerpoint/2010/main" val="346911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857</Words>
  <Application>Microsoft Office PowerPoint</Application>
  <PresentationFormat>Widescreen</PresentationFormat>
  <Paragraphs>133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Futura PT Book</vt:lpstr>
      <vt:lpstr>Minion Pro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van rol</dc:creator>
  <cp:lastModifiedBy>Robbie Handley</cp:lastModifiedBy>
  <cp:revision>3</cp:revision>
  <dcterms:created xsi:type="dcterms:W3CDTF">2020-03-16T09:29:08Z</dcterms:created>
  <dcterms:modified xsi:type="dcterms:W3CDTF">2020-03-16T12:19:37Z</dcterms:modified>
</cp:coreProperties>
</file>